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5"/>
  </p:notesMasterIdLst>
  <p:handoutMasterIdLst>
    <p:handoutMasterId r:id="rId36"/>
  </p:handoutMasterIdLst>
  <p:sldIdLst>
    <p:sldId id="256" r:id="rId5"/>
    <p:sldId id="259" r:id="rId6"/>
    <p:sldId id="269" r:id="rId7"/>
    <p:sldId id="271" r:id="rId8"/>
    <p:sldId id="273" r:id="rId9"/>
    <p:sldId id="275" r:id="rId10"/>
    <p:sldId id="277" r:id="rId11"/>
    <p:sldId id="279" r:id="rId12"/>
    <p:sldId id="281" r:id="rId13"/>
    <p:sldId id="282" r:id="rId14"/>
    <p:sldId id="283" r:id="rId15"/>
    <p:sldId id="284" r:id="rId16"/>
    <p:sldId id="285" r:id="rId17"/>
    <p:sldId id="265" r:id="rId18"/>
    <p:sldId id="287" r:id="rId19"/>
    <p:sldId id="294" r:id="rId20"/>
    <p:sldId id="295" r:id="rId21"/>
    <p:sldId id="296" r:id="rId22"/>
    <p:sldId id="289" r:id="rId23"/>
    <p:sldId id="290" r:id="rId24"/>
    <p:sldId id="297" r:id="rId25"/>
    <p:sldId id="291" r:id="rId26"/>
    <p:sldId id="298" r:id="rId27"/>
    <p:sldId id="299" r:id="rId28"/>
    <p:sldId id="300" r:id="rId29"/>
    <p:sldId id="301" r:id="rId30"/>
    <p:sldId id="302" r:id="rId31"/>
    <p:sldId id="303" r:id="rId32"/>
    <p:sldId id="292"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014067"/>
    <a:srgbClr val="014E7D"/>
    <a:srgbClr val="013657"/>
    <a:srgbClr val="01456F"/>
    <a:srgbClr val="014B79"/>
    <a:srgbClr val="0937C9"/>
    <a:srgbClr val="002774"/>
    <a:srgbClr val="929A4A"/>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74" autoAdjust="0"/>
  </p:normalViewPr>
  <p:slideViewPr>
    <p:cSldViewPr snapToGrid="0" showGuides="1">
      <p:cViewPr varScale="1">
        <p:scale>
          <a:sx n="106" d="100"/>
          <a:sy n="106" d="100"/>
        </p:scale>
        <p:origin x="82" y="65"/>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11/4/2022</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11/4/2022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dirty="0" smtClean="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US" noProof="0"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7459636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US" noProof="0"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8473770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US" noProof="0"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smtClean="0"/>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8606950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70065975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smtClean="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endParaRPr lang="en-US" noProof="0" dirty="0"/>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endParaRPr lang="en-US" noProof="0" dirty="0"/>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endParaRPr lang="en-US" noProof="0" dirty="0"/>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smtClean="0"/>
              <a:t>Edit Master text styles</a:t>
            </a:r>
          </a:p>
        </p:txBody>
      </p:sp>
    </p:spTree>
    <p:extLst>
      <p:ext uri="{BB962C8B-B14F-4D97-AF65-F5344CB8AC3E}">
        <p14:creationId xmlns:p14="http://schemas.microsoft.com/office/powerpoint/2010/main" val="66534080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dirty="0" smtClean="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891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dirty="0" smtClean="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dirty="0" smtClean="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endParaRPr lang="en-US" noProof="0" dirty="0"/>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US" noProof="0"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endParaRPr lang="en-US" noProof="0" dirty="0"/>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dirty="0" smtClean="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endParaRPr lang="en-US" noProof="0" dirty="0"/>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dirty="0" smtClean="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dirty="0" smtClean="0"/>
              <a:t>Click icon to add picture</a:t>
            </a: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endParaRPr lang="en-US" noProof="0" dirty="0"/>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smtClean="0"/>
              <a:t>Click to edit Master title style</a:t>
            </a:r>
            <a:endParaRPr lang="en-US" noProof="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Lst>
  <p:hf hdr="0" ftr="0" dt="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f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Building image">
            <a:extLst>
              <a:ext uri="{FF2B5EF4-FFF2-40B4-BE49-F238E27FC236}">
                <a16:creationId xmlns:a16="http://schemas.microsoft.com/office/drawing/2014/main" id="{257F6BCE-75BB-4ECD-BEA5-21C36A9CC0E9}"/>
              </a:ext>
              <a:ext uri="{C183D7F6-B498-43B3-948B-1728B52AA6E4}">
                <adec:decorative xmlns:adec="http://schemas.microsoft.com/office/drawing/2017/decorative" xmlns="" val="0"/>
              </a:ext>
            </a:extLst>
          </p:cNvPr>
          <p:cNvPicPr>
            <a:picLocks noGrp="1" noChangeAspect="1"/>
          </p:cNvPicPr>
          <p:nvPr>
            <p:ph type="pic" sz="quarter" idx="13"/>
          </p:nvPr>
        </p:nvPicPr>
        <p:blipFill>
          <a:blip r:embed="rId2"/>
          <a:srcRect l="20743" r="20743"/>
          <a:stretch>
            <a:fillRect/>
          </a:stretch>
        </p:blipFill>
        <p:spPr/>
      </p:pic>
      <p:sp>
        <p:nvSpPr>
          <p:cNvPr id="18" name="Hexagon 17">
            <a:extLst>
              <a:ext uri="{FF2B5EF4-FFF2-40B4-BE49-F238E27FC236}">
                <a16:creationId xmlns:a16="http://schemas.microsoft.com/office/drawing/2014/main" id="{0E6B042D-E9CB-40E0-AAE9-6AD11F53E044}"/>
              </a:ext>
              <a:ext uri="{C183D7F6-B498-43B3-948B-1728B52AA6E4}">
                <adec:decorative xmlns:adec="http://schemas.microsoft.com/office/drawing/2017/decorative" xmlns="" val="1"/>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3174307" y="2855630"/>
            <a:ext cx="1423788" cy="1169552"/>
            <a:chOff x="3174307" y="2902285"/>
            <a:chExt cx="1423788" cy="1169552"/>
          </a:xfrm>
        </p:grpSpPr>
        <p:sp>
          <p:nvSpPr>
            <p:cNvPr id="20" name="TextBox 19">
              <a:extLst>
                <a:ext uri="{FF2B5EF4-FFF2-40B4-BE49-F238E27FC236}">
                  <a16:creationId xmlns:a16="http://schemas.microsoft.com/office/drawing/2014/main" id="{94DF2E04-7632-4FED-B0BF-8FB243D982A3}"/>
                </a:ext>
              </a:extLst>
            </p:cNvPr>
            <p:cNvSpPr txBox="1"/>
            <p:nvPr/>
          </p:nvSpPr>
          <p:spPr>
            <a:xfrm>
              <a:off x="3174307" y="2902285"/>
              <a:ext cx="1423788" cy="1015663"/>
            </a:xfrm>
            <a:prstGeom prst="rect">
              <a:avLst/>
            </a:prstGeom>
            <a:noFill/>
          </p:spPr>
          <p:txBody>
            <a:bodyPr wrap="none" rtlCol="0">
              <a:spAutoFit/>
            </a:bodyPr>
            <a:lstStyle/>
            <a:p>
              <a:r>
                <a:rPr lang="en-US" sz="6000" b="1" dirty="0" smtClean="0">
                  <a:solidFill>
                    <a:schemeClr val="bg1"/>
                  </a:solidFill>
                  <a:latin typeface="Arial Black" panose="020B0A04020102020204" pitchFamily="34" charset="0"/>
                </a:rPr>
                <a:t>GB</a:t>
              </a:r>
              <a:endParaRPr lang="en-US" sz="6000" b="1" dirty="0">
                <a:solidFill>
                  <a:schemeClr val="bg1"/>
                </a:solidFill>
                <a:latin typeface="Arial Black" panose="020B0A04020102020204" pitchFamily="34" charset="0"/>
              </a:endParaRPr>
            </a:p>
          </p:txBody>
        </p:sp>
        <p:sp>
          <p:nvSpPr>
            <p:cNvPr id="21" name="TextBox 20">
              <a:extLst>
                <a:ext uri="{FF2B5EF4-FFF2-40B4-BE49-F238E27FC236}">
                  <a16:creationId xmlns:a16="http://schemas.microsoft.com/office/drawing/2014/main" id="{FC9A1C71-347B-44A9-88B4-692D9731582D}"/>
                </a:ext>
              </a:extLst>
            </p:cNvPr>
            <p:cNvSpPr txBox="1"/>
            <p:nvPr/>
          </p:nvSpPr>
          <p:spPr>
            <a:xfrm>
              <a:off x="3475596" y="3764060"/>
              <a:ext cx="849784" cy="307777"/>
            </a:xfrm>
            <a:prstGeom prst="rect">
              <a:avLst/>
            </a:prstGeom>
            <a:noFill/>
          </p:spPr>
          <p:txBody>
            <a:bodyPr wrap="none" rtlCol="0">
              <a:spAutoFit/>
            </a:bodyPr>
            <a:lstStyle/>
            <a:p>
              <a:r>
                <a:rPr lang="en-US" sz="1400" dirty="0" smtClean="0">
                  <a:solidFill>
                    <a:schemeClr val="bg1"/>
                  </a:solidFill>
                  <a:latin typeface="Calibri Light" panose="020F0302020204030204" pitchFamily="34" charset="0"/>
                  <a:cs typeface="Calibri Light" panose="020F0302020204030204" pitchFamily="34" charset="0"/>
                </a:rPr>
                <a:t>GROUP B</a:t>
              </a:r>
              <a:endParaRPr lang="en-US" sz="1400" dirty="0">
                <a:solidFill>
                  <a:schemeClr val="bg1"/>
                </a:solidFill>
                <a:latin typeface="Calibri Light" panose="020F0302020204030204" pitchFamily="34" charset="0"/>
                <a:cs typeface="Calibri Light" panose="020F0302020204030204" pitchFamily="34" charset="0"/>
              </a:endParaRP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a:xfrm>
            <a:off x="6370584" y="2408930"/>
            <a:ext cx="4853573" cy="1616252"/>
          </a:xfrm>
        </p:spPr>
        <p:txBody>
          <a:bodyPr/>
          <a:lstStyle/>
          <a:p>
            <a:r>
              <a:rPr lang="en-US" dirty="0" smtClean="0"/>
              <a:t>WEBSITE SELLING TECHNOLOGY STUFF</a:t>
            </a:r>
            <a:endParaRPr lang="en-US" b="0" dirty="0"/>
          </a:p>
        </p:txBody>
      </p:sp>
    </p:spTree>
    <p:extLst>
      <p:ext uri="{BB962C8B-B14F-4D97-AF65-F5344CB8AC3E}">
        <p14:creationId xmlns:p14="http://schemas.microsoft.com/office/powerpoint/2010/main" val="3980699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152520"/>
            <a:ext cx="8333222" cy="1147969"/>
          </a:xfrm>
        </p:spPr>
        <p:txBody>
          <a:bodyPr/>
          <a:lstStyle/>
          <a:p>
            <a:r>
              <a:rPr lang="en-US" dirty="0" smtClean="0"/>
              <a:t>Backend [language used]</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620710" y="2133955"/>
            <a:ext cx="5475290" cy="2155505"/>
          </a:xfrm>
        </p:spPr>
        <p:txBody>
          <a:bodyPr>
            <a:normAutofit fontScale="92500" lnSpcReduction="20000"/>
          </a:bodyPr>
          <a:lstStyle/>
          <a:p>
            <a:pPr marL="0" indent="0">
              <a:buClr>
                <a:schemeClr val="accent2"/>
              </a:buClr>
              <a:buNone/>
            </a:pPr>
            <a:endParaRPr lang="en-US" b="1" dirty="0" smtClean="0"/>
          </a:p>
          <a:p>
            <a:pPr>
              <a:buClr>
                <a:schemeClr val="accent2"/>
              </a:buClr>
              <a:buFont typeface="Wingdings" panose="05000000000000000000" pitchFamily="2" charset="2"/>
              <a:buChar char="Ø"/>
            </a:pPr>
            <a:r>
              <a:rPr lang="en-US" dirty="0" smtClean="0"/>
              <a:t>JAVA</a:t>
            </a:r>
          </a:p>
          <a:p>
            <a:pPr marL="0" indent="0">
              <a:buClr>
                <a:schemeClr val="accent2"/>
              </a:buClr>
              <a:buNone/>
            </a:pPr>
            <a:endParaRPr lang="en-US" dirty="0" smtClean="0"/>
          </a:p>
          <a:p>
            <a:pPr>
              <a:buClr>
                <a:schemeClr val="accent2"/>
              </a:buClr>
              <a:buFont typeface="Wingdings" panose="05000000000000000000" pitchFamily="2" charset="2"/>
              <a:buChar char="Ø"/>
            </a:pPr>
            <a:r>
              <a:rPr lang="en-US" dirty="0" smtClean="0"/>
              <a:t>SPRING BOOT</a:t>
            </a:r>
          </a:p>
          <a:p>
            <a:pPr marL="0" indent="0">
              <a:buClr>
                <a:schemeClr val="accent2"/>
              </a:buClr>
              <a:buNone/>
            </a:pPr>
            <a:endParaRPr lang="en-US" dirty="0" smtClean="0"/>
          </a:p>
          <a:p>
            <a:pPr>
              <a:buClr>
                <a:schemeClr val="accent2"/>
              </a:buClr>
              <a:buFont typeface="Wingdings" panose="05000000000000000000" pitchFamily="2" charset="2"/>
              <a:buChar char="Ø"/>
            </a:pPr>
            <a:r>
              <a:rPr lang="en-US" dirty="0" smtClean="0"/>
              <a:t>SPRING DATA JPA</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10</a:t>
            </a:fld>
            <a:endParaRPr lang="en-US" dirty="0"/>
          </a:p>
        </p:txBody>
      </p:sp>
      <p:sp>
        <p:nvSpPr>
          <p:cNvPr id="2" name="Content Placeholder 1"/>
          <p:cNvSpPr>
            <a:spLocks noGrp="1"/>
          </p:cNvSpPr>
          <p:nvPr>
            <p:ph sz="quarter" idx="15"/>
          </p:nvPr>
        </p:nvSpPr>
        <p:spPr/>
        <p:txBody>
          <a:bodyPr/>
          <a:lstStyle/>
          <a:p>
            <a:endParaRPr lang="en-US" dirty="0"/>
          </a:p>
        </p:txBody>
      </p:sp>
      <p:pic>
        <p:nvPicPr>
          <p:cNvPr id="8" name="Picture 7"/>
          <p:cNvPicPr>
            <a:picLocks noChangeAspect="1"/>
          </p:cNvPicPr>
          <p:nvPr/>
        </p:nvPicPr>
        <p:blipFill>
          <a:blip r:embed="rId2"/>
          <a:stretch>
            <a:fillRect/>
          </a:stretch>
        </p:blipFill>
        <p:spPr>
          <a:xfrm>
            <a:off x="5572017" y="1551062"/>
            <a:ext cx="3804234" cy="1407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3"/>
          <a:stretch>
            <a:fillRect/>
          </a:stretch>
        </p:blipFill>
        <p:spPr>
          <a:xfrm>
            <a:off x="6096000" y="3424816"/>
            <a:ext cx="2670777" cy="18749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2322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152520"/>
            <a:ext cx="8333222" cy="1147969"/>
          </a:xfrm>
        </p:spPr>
        <p:txBody>
          <a:bodyPr/>
          <a:lstStyle/>
          <a:p>
            <a:r>
              <a:rPr lang="en-US" dirty="0" smtClean="0"/>
              <a:t>DATABSE</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623888" y="2632251"/>
            <a:ext cx="5475290" cy="2155505"/>
          </a:xfrm>
        </p:spPr>
        <p:txBody>
          <a:bodyPr>
            <a:normAutofit/>
          </a:bodyPr>
          <a:lstStyle/>
          <a:p>
            <a:pPr marL="0" indent="0">
              <a:buClr>
                <a:schemeClr val="accent2"/>
              </a:buClr>
              <a:buNone/>
            </a:pPr>
            <a:endParaRPr lang="en-US" b="1" dirty="0" smtClean="0"/>
          </a:p>
          <a:p>
            <a:pPr>
              <a:buClr>
                <a:schemeClr val="accent2"/>
              </a:buClr>
              <a:buFont typeface="Wingdings" panose="05000000000000000000" pitchFamily="2" charset="2"/>
              <a:buChar char="Ø"/>
            </a:pPr>
            <a:r>
              <a:rPr lang="en-US" dirty="0" smtClean="0"/>
              <a:t>Oracle SQL</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11</a:t>
            </a:fld>
            <a:endParaRPr lang="en-US" dirty="0"/>
          </a:p>
        </p:txBody>
      </p:sp>
      <p:sp>
        <p:nvSpPr>
          <p:cNvPr id="2" name="Content Placeholder 1"/>
          <p:cNvSpPr>
            <a:spLocks noGrp="1"/>
          </p:cNvSpPr>
          <p:nvPr>
            <p:ph sz="quarter" idx="15"/>
          </p:nvPr>
        </p:nvSpPr>
        <p:spPr/>
        <p:txBody>
          <a:bodyPr/>
          <a:lstStyle/>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9073" y="1988050"/>
            <a:ext cx="3109645" cy="2799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34827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152520"/>
            <a:ext cx="8333222" cy="1147969"/>
          </a:xfrm>
        </p:spPr>
        <p:txBody>
          <a:bodyPr/>
          <a:lstStyle/>
          <a:p>
            <a:r>
              <a:rPr lang="en-US" dirty="0" smtClean="0"/>
              <a:t>DATA FLOW DIAGRAM</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623888" y="2632251"/>
            <a:ext cx="5475290" cy="2155505"/>
          </a:xfrm>
        </p:spPr>
        <p:txBody>
          <a:bodyPr>
            <a:normAutofit/>
          </a:bodyPr>
          <a:lstStyle/>
          <a:p>
            <a:pPr marL="0" indent="0">
              <a:buClr>
                <a:schemeClr val="accent2"/>
              </a:buClr>
              <a:buNone/>
            </a:pPr>
            <a:endParaRPr lang="en-US" b="1" dirty="0" smtClean="0"/>
          </a:p>
          <a:p>
            <a:pPr marL="0" indent="0">
              <a:buClr>
                <a:schemeClr val="accent2"/>
              </a:buClr>
              <a:buNone/>
            </a:pPr>
            <a:endParaRPr lang="en-US" dirty="0" smtClean="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442" y="1623317"/>
            <a:ext cx="6488131" cy="4681662"/>
          </a:xfrm>
          <a:prstGeom prst="rect">
            <a:avLst/>
          </a:prstGeom>
        </p:spPr>
      </p:pic>
    </p:spTree>
    <p:extLst>
      <p:ext uri="{BB962C8B-B14F-4D97-AF65-F5344CB8AC3E}">
        <p14:creationId xmlns:p14="http://schemas.microsoft.com/office/powerpoint/2010/main" val="17154823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152520"/>
            <a:ext cx="8333222" cy="1147969"/>
          </a:xfrm>
        </p:spPr>
        <p:txBody>
          <a:bodyPr/>
          <a:lstStyle/>
          <a:p>
            <a:r>
              <a:rPr lang="en-US" dirty="0" smtClean="0"/>
              <a:t>USE CASE DIAGRAM</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623888" y="2632251"/>
            <a:ext cx="5475290" cy="2155505"/>
          </a:xfrm>
        </p:spPr>
        <p:txBody>
          <a:bodyPr>
            <a:normAutofit/>
          </a:bodyPr>
          <a:lstStyle/>
          <a:p>
            <a:pPr marL="0" indent="0">
              <a:buClr>
                <a:schemeClr val="accent2"/>
              </a:buClr>
              <a:buNone/>
            </a:pPr>
            <a:endParaRPr lang="en-US" b="1" dirty="0" smtClean="0"/>
          </a:p>
          <a:p>
            <a:pPr marL="0" indent="0">
              <a:buClr>
                <a:schemeClr val="accent2"/>
              </a:buClr>
              <a:buNone/>
            </a:pPr>
            <a:endParaRPr lang="en-US" dirty="0" smtClean="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661" y="1768511"/>
            <a:ext cx="7602876" cy="4533186"/>
          </a:xfrm>
          <a:prstGeom prst="rect">
            <a:avLst/>
          </a:prstGeom>
        </p:spPr>
      </p:pic>
    </p:spTree>
    <p:extLst>
      <p:ext uri="{BB962C8B-B14F-4D97-AF65-F5344CB8AC3E}">
        <p14:creationId xmlns:p14="http://schemas.microsoft.com/office/powerpoint/2010/main" val="501891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59229" y="558802"/>
            <a:ext cx="2825760" cy="939798"/>
          </a:xfrm>
        </p:spPr>
        <p:txBody>
          <a:bodyPr/>
          <a:lstStyle/>
          <a:p>
            <a:r>
              <a:rPr lang="en-US" dirty="0" smtClean="0"/>
              <a:t>LOGIN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883" y="1850054"/>
            <a:ext cx="10058400" cy="4588686"/>
          </a:xfrm>
          <a:prstGeom prst="rect">
            <a:avLst/>
          </a:prstGeom>
        </p:spPr>
      </p:pic>
    </p:spTree>
    <p:extLst>
      <p:ext uri="{BB962C8B-B14F-4D97-AF65-F5344CB8AC3E}">
        <p14:creationId xmlns:p14="http://schemas.microsoft.com/office/powerpoint/2010/main" val="20092240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59229" y="558802"/>
            <a:ext cx="3211041" cy="766564"/>
          </a:xfrm>
        </p:spPr>
        <p:txBody>
          <a:bodyPr/>
          <a:lstStyle/>
          <a:p>
            <a:r>
              <a:rPr lang="en-US" dirty="0" smtClean="0"/>
              <a:t>SIGN UP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211" y="1484614"/>
            <a:ext cx="7947230" cy="5208998"/>
          </a:xfrm>
          <a:prstGeom prst="rect">
            <a:avLst/>
          </a:prstGeom>
        </p:spPr>
      </p:pic>
    </p:spTree>
    <p:extLst>
      <p:ext uri="{BB962C8B-B14F-4D97-AF65-F5344CB8AC3E}">
        <p14:creationId xmlns:p14="http://schemas.microsoft.com/office/powerpoint/2010/main" val="1842927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59229" y="558801"/>
            <a:ext cx="3437072" cy="1352191"/>
          </a:xfrm>
        </p:spPr>
        <p:txBody>
          <a:bodyPr>
            <a:normAutofit fontScale="90000"/>
          </a:bodyPr>
          <a:lstStyle/>
          <a:p>
            <a:r>
              <a:rPr lang="en-US" dirty="0" smtClean="0"/>
              <a:t>WHEN NOT LOGGED IN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1026" name="Picture 2" descr="https://f51-zpg-r.zdn.vn/4464182212621459685/45730c730265c43b9d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1242" y="2905124"/>
            <a:ext cx="6029325" cy="104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4578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59228" y="558801"/>
            <a:ext cx="3945643" cy="1352191"/>
          </a:xfrm>
        </p:spPr>
        <p:txBody>
          <a:bodyPr>
            <a:normAutofit fontScale="90000"/>
          </a:bodyPr>
          <a:lstStyle/>
          <a:p>
            <a:r>
              <a:rPr lang="en-US" dirty="0" smtClean="0"/>
              <a:t>LOGIN WITH ADMIN ACCOUNT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2050" name="Picture 2" descr="https://f56-zpg-r.zdn.vn/3311170471513427284/83fb3c3e3128f776ae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721" y="2894511"/>
            <a:ext cx="7267575" cy="97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2809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59229" y="558801"/>
            <a:ext cx="3437072" cy="1352191"/>
          </a:xfrm>
        </p:spPr>
        <p:txBody>
          <a:bodyPr>
            <a:normAutofit/>
          </a:bodyPr>
          <a:lstStyle/>
          <a:p>
            <a:r>
              <a:rPr lang="en-US" dirty="0" smtClean="0"/>
              <a:t>LOGIN USER RIGHTS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3074" name="Picture 2" descr="https://f58-zpg-r.zdn.vn/4432378009083563339/7f30db18ee0e2850711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876" y="2927118"/>
            <a:ext cx="4124325"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7413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59229" y="558802"/>
            <a:ext cx="4325787" cy="915540"/>
          </a:xfrm>
        </p:spPr>
        <p:txBody>
          <a:bodyPr/>
          <a:lstStyle/>
          <a:p>
            <a:r>
              <a:rPr lang="en-US" dirty="0" smtClean="0"/>
              <a:t>LIST PRODUCT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549" y="1700374"/>
            <a:ext cx="7484723" cy="4822960"/>
          </a:xfrm>
          <a:prstGeom prst="rect">
            <a:avLst/>
          </a:prstGeom>
        </p:spPr>
      </p:pic>
    </p:spTree>
    <p:extLst>
      <p:ext uri="{BB962C8B-B14F-4D97-AF65-F5344CB8AC3E}">
        <p14:creationId xmlns:p14="http://schemas.microsoft.com/office/powerpoint/2010/main" val="21101429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p:txBody>
          <a:bodyPr/>
          <a:lstStyle/>
          <a:p>
            <a:r>
              <a:rPr lang="en-US" dirty="0" smtClean="0"/>
              <a:t>Team Members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p:txBody>
          <a:bodyPr>
            <a:normAutofit/>
          </a:bodyPr>
          <a:lstStyle/>
          <a:p>
            <a:pPr lvl="0"/>
            <a:r>
              <a:rPr lang="en-US" dirty="0" smtClean="0"/>
              <a:t>Le Nguyen </a:t>
            </a:r>
            <a:r>
              <a:rPr lang="en-US" dirty="0" err="1" smtClean="0"/>
              <a:t>Duc</a:t>
            </a:r>
            <a:r>
              <a:rPr lang="en-US" dirty="0" smtClean="0"/>
              <a:t> </a:t>
            </a:r>
            <a:r>
              <a:rPr lang="en-US" dirty="0" err="1" smtClean="0"/>
              <a:t>Manh</a:t>
            </a:r>
            <a:r>
              <a:rPr lang="en-US" dirty="0" smtClean="0"/>
              <a:t> (Leader)</a:t>
            </a:r>
          </a:p>
          <a:p>
            <a:pPr lvl="0"/>
            <a:r>
              <a:rPr lang="en-US" dirty="0" smtClean="0"/>
              <a:t>Nguyen Le </a:t>
            </a:r>
            <a:r>
              <a:rPr lang="en-US" dirty="0" err="1" smtClean="0"/>
              <a:t>Bao</a:t>
            </a:r>
            <a:r>
              <a:rPr lang="en-US" dirty="0" smtClean="0"/>
              <a:t> </a:t>
            </a:r>
            <a:r>
              <a:rPr lang="en-US" dirty="0" err="1" smtClean="0"/>
              <a:t>Thanh</a:t>
            </a:r>
            <a:endParaRPr lang="en-US" dirty="0" smtClean="0"/>
          </a:p>
          <a:p>
            <a:pPr lvl="0"/>
            <a:r>
              <a:rPr lang="en-US" dirty="0" smtClean="0"/>
              <a:t>Nguyen Dang </a:t>
            </a:r>
            <a:r>
              <a:rPr lang="en-US" dirty="0" err="1" smtClean="0"/>
              <a:t>Khanh</a:t>
            </a:r>
            <a:r>
              <a:rPr lang="en-US" dirty="0" smtClean="0"/>
              <a:t> Van</a:t>
            </a:r>
          </a:p>
          <a:p>
            <a:pPr lvl="0"/>
            <a:r>
              <a:rPr lang="en-US" dirty="0" smtClean="0"/>
              <a:t>Ly Truong Son</a:t>
            </a:r>
          </a:p>
          <a:p>
            <a:pPr lvl="0"/>
            <a:r>
              <a:rPr lang="en-US" dirty="0" smtClean="0"/>
              <a:t>Ngo Minh Hoang </a:t>
            </a:r>
            <a:endParaRPr lang="en-US" dirty="0"/>
          </a:p>
        </p:txBody>
      </p:sp>
      <p:pic>
        <p:nvPicPr>
          <p:cNvPr id="13" name="Picture Placeholder 12" title="Skyline">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2"/>
          <a:srcRect l="23313" r="23313"/>
          <a:stretch/>
        </p:blipFill>
        <p:spPr>
          <a:xfrm>
            <a:off x="6604000" y="0"/>
            <a:ext cx="5588000" cy="6872249"/>
          </a:xfrm>
        </p:spPr>
      </p:pic>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a:t>
            </a:fld>
            <a:endParaRPr lang="en-US" dirty="0"/>
          </a:p>
        </p:txBody>
      </p:sp>
    </p:spTree>
    <p:extLst>
      <p:ext uri="{BB962C8B-B14F-4D97-AF65-F5344CB8AC3E}">
        <p14:creationId xmlns:p14="http://schemas.microsoft.com/office/powerpoint/2010/main" val="972005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59229" y="558802"/>
            <a:ext cx="5265872" cy="864169"/>
          </a:xfrm>
        </p:spPr>
        <p:txBody>
          <a:bodyPr/>
          <a:lstStyle/>
          <a:p>
            <a:r>
              <a:rPr lang="en-US" dirty="0" smtClean="0"/>
              <a:t>TYPE OF PRODUCT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532" y="1618180"/>
            <a:ext cx="7098281" cy="5013789"/>
          </a:xfrm>
          <a:prstGeom prst="rect">
            <a:avLst/>
          </a:prstGeom>
        </p:spPr>
      </p:pic>
    </p:spTree>
    <p:extLst>
      <p:ext uri="{BB962C8B-B14F-4D97-AF65-F5344CB8AC3E}">
        <p14:creationId xmlns:p14="http://schemas.microsoft.com/office/powerpoint/2010/main" val="9363934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59229" y="558802"/>
            <a:ext cx="2697333" cy="770757"/>
          </a:xfrm>
        </p:spPr>
        <p:txBody>
          <a:bodyPr/>
          <a:lstStyle/>
          <a:p>
            <a:r>
              <a:rPr lang="en-US" dirty="0" smtClean="0"/>
              <a:t>CART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5122" name="Picture 2" descr="https://f49-zpg-r.zdn.vn/4512766394428525716/1bc004983e8ef8d0a19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29" y="1602769"/>
            <a:ext cx="3382454" cy="51142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6323" y="1602769"/>
            <a:ext cx="8102767" cy="5114210"/>
          </a:xfrm>
          <a:prstGeom prst="rect">
            <a:avLst/>
          </a:prstGeom>
        </p:spPr>
      </p:pic>
    </p:spTree>
    <p:extLst>
      <p:ext uri="{BB962C8B-B14F-4D97-AF65-F5344CB8AC3E}">
        <p14:creationId xmlns:p14="http://schemas.microsoft.com/office/powerpoint/2010/main" val="15090430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43464" y="548292"/>
            <a:ext cx="3035612" cy="875860"/>
          </a:xfrm>
        </p:spPr>
        <p:txBody>
          <a:bodyPr/>
          <a:lstStyle/>
          <a:p>
            <a:r>
              <a:rPr lang="en-US" dirty="0" smtClean="0"/>
              <a:t>ORDER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267" y="1628454"/>
            <a:ext cx="7772400" cy="4931596"/>
          </a:xfrm>
          <a:prstGeom prst="rect">
            <a:avLst/>
          </a:prstGeom>
        </p:spPr>
      </p:pic>
    </p:spTree>
    <p:extLst>
      <p:ext uri="{BB962C8B-B14F-4D97-AF65-F5344CB8AC3E}">
        <p14:creationId xmlns:p14="http://schemas.microsoft.com/office/powerpoint/2010/main" val="2644720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43464" y="548292"/>
            <a:ext cx="4172028" cy="875860"/>
          </a:xfrm>
        </p:spPr>
        <p:txBody>
          <a:bodyPr>
            <a:normAutofit fontScale="90000"/>
          </a:bodyPr>
          <a:lstStyle/>
          <a:p>
            <a:r>
              <a:rPr lang="en-US" dirty="0" smtClean="0"/>
              <a:t>ORDER HISTORY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252" y="2023784"/>
            <a:ext cx="8337478" cy="4217271"/>
          </a:xfrm>
          <a:prstGeom prst="rect">
            <a:avLst/>
          </a:prstGeom>
        </p:spPr>
      </p:pic>
    </p:spTree>
    <p:extLst>
      <p:ext uri="{BB962C8B-B14F-4D97-AF65-F5344CB8AC3E}">
        <p14:creationId xmlns:p14="http://schemas.microsoft.com/office/powerpoint/2010/main" val="26267520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43464" y="548292"/>
            <a:ext cx="4048738" cy="875860"/>
          </a:xfrm>
        </p:spPr>
        <p:txBody>
          <a:bodyPr>
            <a:normAutofit fontScale="90000"/>
          </a:bodyPr>
          <a:lstStyle/>
          <a:p>
            <a:r>
              <a:rPr lang="en-US" dirty="0" smtClean="0"/>
              <a:t>ORDER DETAIL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300" y="2231738"/>
            <a:ext cx="8167954" cy="3789384"/>
          </a:xfrm>
          <a:prstGeom prst="rect">
            <a:avLst/>
          </a:prstGeom>
        </p:spPr>
      </p:pic>
    </p:spTree>
    <p:extLst>
      <p:ext uri="{BB962C8B-B14F-4D97-AF65-F5344CB8AC3E}">
        <p14:creationId xmlns:p14="http://schemas.microsoft.com/office/powerpoint/2010/main" val="15767431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43464" y="548292"/>
            <a:ext cx="3380918" cy="766800"/>
          </a:xfrm>
        </p:spPr>
        <p:txBody>
          <a:bodyPr>
            <a:normAutofit/>
          </a:bodyPr>
          <a:lstStyle/>
          <a:p>
            <a:r>
              <a:rPr lang="en-US" dirty="0" smtClean="0"/>
              <a:t>PROFILE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89" y="1489753"/>
            <a:ext cx="7417941" cy="5111393"/>
          </a:xfrm>
          <a:prstGeom prst="rect">
            <a:avLst/>
          </a:prstGeom>
        </p:spPr>
      </p:pic>
    </p:spTree>
    <p:extLst>
      <p:ext uri="{BB962C8B-B14F-4D97-AF65-F5344CB8AC3E}">
        <p14:creationId xmlns:p14="http://schemas.microsoft.com/office/powerpoint/2010/main" val="23171311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43463" y="548292"/>
            <a:ext cx="4793615" cy="766800"/>
          </a:xfrm>
        </p:spPr>
        <p:txBody>
          <a:bodyPr>
            <a:normAutofit fontScale="90000"/>
          </a:bodyPr>
          <a:lstStyle/>
          <a:p>
            <a:r>
              <a:rPr lang="en-US" dirty="0" smtClean="0"/>
              <a:t>MANAGE PRODUCT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436" y="1517320"/>
            <a:ext cx="8101173" cy="4991360"/>
          </a:xfrm>
          <a:prstGeom prst="rect">
            <a:avLst/>
          </a:prstGeom>
        </p:spPr>
      </p:pic>
    </p:spTree>
    <p:extLst>
      <p:ext uri="{BB962C8B-B14F-4D97-AF65-F5344CB8AC3E}">
        <p14:creationId xmlns:p14="http://schemas.microsoft.com/office/powerpoint/2010/main" val="5560634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43464" y="548292"/>
            <a:ext cx="4177166" cy="766800"/>
          </a:xfrm>
        </p:spPr>
        <p:txBody>
          <a:bodyPr>
            <a:normAutofit/>
          </a:bodyPr>
          <a:lstStyle/>
          <a:p>
            <a:r>
              <a:rPr lang="en-US" dirty="0" smtClean="0"/>
              <a:t>DASHBOARD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670" y="1392149"/>
            <a:ext cx="7787811" cy="5332288"/>
          </a:xfrm>
          <a:prstGeom prst="rect">
            <a:avLst/>
          </a:prstGeom>
        </p:spPr>
      </p:pic>
    </p:spTree>
    <p:extLst>
      <p:ext uri="{BB962C8B-B14F-4D97-AF65-F5344CB8AC3E}">
        <p14:creationId xmlns:p14="http://schemas.microsoft.com/office/powerpoint/2010/main" val="34615186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43463" y="548292"/>
            <a:ext cx="4531625" cy="766800"/>
          </a:xfrm>
        </p:spPr>
        <p:txBody>
          <a:bodyPr>
            <a:normAutofit fontScale="90000"/>
          </a:bodyPr>
          <a:lstStyle/>
          <a:p>
            <a:r>
              <a:rPr lang="en-US" dirty="0" smtClean="0"/>
              <a:t>PRODUCT SINGLE PAGE</a:t>
            </a:r>
            <a:endParaRPr lang="en-US" b="0" dirty="0">
              <a:solidFill>
                <a:schemeClr val="tx1"/>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831" y="1436399"/>
            <a:ext cx="8003569" cy="5194931"/>
          </a:xfrm>
          <a:prstGeom prst="rect">
            <a:avLst/>
          </a:prstGeom>
        </p:spPr>
      </p:pic>
    </p:spTree>
    <p:extLst>
      <p:ext uri="{BB962C8B-B14F-4D97-AF65-F5344CB8AC3E}">
        <p14:creationId xmlns:p14="http://schemas.microsoft.com/office/powerpoint/2010/main" val="42809615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152520"/>
            <a:ext cx="8333222" cy="1147969"/>
          </a:xfrm>
        </p:spPr>
        <p:txBody>
          <a:bodyPr/>
          <a:lstStyle/>
          <a:p>
            <a:r>
              <a:rPr lang="en-US" dirty="0" smtClean="0"/>
              <a:t>Conclusion and future scope</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623888" y="2147888"/>
            <a:ext cx="5475290" cy="2793982"/>
          </a:xfrm>
        </p:spPr>
        <p:txBody>
          <a:bodyPr>
            <a:normAutofit/>
          </a:bodyPr>
          <a:lstStyle/>
          <a:p>
            <a:pPr>
              <a:buClr>
                <a:schemeClr val="accent2"/>
              </a:buClr>
              <a:buFont typeface="Wingdings" panose="05000000000000000000" pitchFamily="2" charset="2"/>
              <a:buChar char="Ø"/>
            </a:pPr>
            <a:r>
              <a:rPr lang="en-US" b="1" dirty="0" smtClean="0"/>
              <a:t>Future scope:</a:t>
            </a:r>
          </a:p>
          <a:p>
            <a:pPr marL="0" indent="0">
              <a:buClr>
                <a:schemeClr val="accent2"/>
              </a:buClr>
              <a:buNone/>
            </a:pPr>
            <a:endParaRPr lang="en-US" b="1" dirty="0" smtClean="0"/>
          </a:p>
          <a:p>
            <a:pPr>
              <a:buClr>
                <a:schemeClr val="accent2"/>
              </a:buClr>
              <a:buFont typeface="Wingdings" panose="05000000000000000000" pitchFamily="2" charset="2"/>
              <a:buChar char="§"/>
            </a:pPr>
            <a:r>
              <a:rPr lang="en-US" dirty="0" smtClean="0"/>
              <a:t>This application involves almost all the basic features of a Website selling technology stuff.</a:t>
            </a:r>
          </a:p>
          <a:p>
            <a:pPr>
              <a:buClr>
                <a:schemeClr val="accent2"/>
              </a:buClr>
              <a:buFont typeface="Wingdings" panose="05000000000000000000" pitchFamily="2" charset="2"/>
              <a:buChar char="§"/>
            </a:pPr>
            <a:r>
              <a:rPr lang="en-US" dirty="0" smtClean="0"/>
              <a:t>The future implementation will be to support customer buying.</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29</a:t>
            </a:fld>
            <a:endParaRPr lang="en-US" dirty="0"/>
          </a:p>
        </p:txBody>
      </p:sp>
      <p:sp>
        <p:nvSpPr>
          <p:cNvPr id="8" name="Content Placeholder 15">
            <a:extLst>
              <a:ext uri="{FF2B5EF4-FFF2-40B4-BE49-F238E27FC236}">
                <a16:creationId xmlns:a16="http://schemas.microsoft.com/office/drawing/2014/main" id="{1DCFA8A2-3FB8-48CA-933D-0800A9D2A2A2}"/>
              </a:ext>
            </a:extLst>
          </p:cNvPr>
          <p:cNvSpPr txBox="1">
            <a:spLocks/>
          </p:cNvSpPr>
          <p:nvPr/>
        </p:nvSpPr>
        <p:spPr>
          <a:xfrm>
            <a:off x="6041794" y="2245271"/>
            <a:ext cx="5475290" cy="343120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buFont typeface="Wingdings" panose="05000000000000000000" pitchFamily="2" charset="2"/>
              <a:buChar char="Ø"/>
            </a:pPr>
            <a:r>
              <a:rPr lang="en-US" b="1" dirty="0" smtClean="0"/>
              <a:t>Conclusion:</a:t>
            </a:r>
          </a:p>
          <a:p>
            <a:pPr marL="0" indent="0">
              <a:buClr>
                <a:schemeClr val="accent2"/>
              </a:buClr>
              <a:buNone/>
            </a:pPr>
            <a:endParaRPr lang="en-US" b="1" dirty="0" smtClean="0"/>
          </a:p>
          <a:p>
            <a:pPr>
              <a:buClr>
                <a:schemeClr val="accent2"/>
              </a:buClr>
              <a:buFont typeface="Wingdings" panose="05000000000000000000" pitchFamily="2" charset="2"/>
              <a:buChar char="§"/>
            </a:pPr>
            <a:r>
              <a:rPr lang="en-US" sz="2600" dirty="0" smtClean="0"/>
              <a:t>The project entitled “Website Selling Technology Stuff” is developed using Angular, HTML, CSS as the frontend and Oracle database, Java, Spring Boot as the backend, and the process of online management of products.</a:t>
            </a:r>
          </a:p>
          <a:p>
            <a:pPr>
              <a:buClr>
                <a:schemeClr val="accent2"/>
              </a:buClr>
              <a:buFont typeface="Wingdings" panose="05000000000000000000" pitchFamily="2" charset="2"/>
              <a:buChar char="§"/>
            </a:pPr>
            <a:r>
              <a:rPr lang="en-US" sz="2600" dirty="0" smtClean="0"/>
              <a:t>This project covers only the basic features required.</a:t>
            </a:r>
          </a:p>
        </p:txBody>
      </p:sp>
    </p:spTree>
    <p:extLst>
      <p:ext uri="{BB962C8B-B14F-4D97-AF65-F5344CB8AC3E}">
        <p14:creationId xmlns:p14="http://schemas.microsoft.com/office/powerpoint/2010/main" val="28193286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974452"/>
            <a:ext cx="8333222" cy="1147969"/>
          </a:xfrm>
        </p:spPr>
        <p:txBody>
          <a:bodyPr/>
          <a:lstStyle/>
          <a:p>
            <a:r>
              <a:rPr lang="en-US" dirty="0" smtClean="0"/>
              <a:t>Introduction</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p:txBody>
          <a:bodyPr/>
          <a:lstStyle/>
          <a:p>
            <a:pPr>
              <a:buClr>
                <a:schemeClr val="accent2"/>
              </a:buClr>
            </a:pPr>
            <a:r>
              <a:rPr lang="en-US" dirty="0" smtClean="0"/>
              <a:t>Website selling technology stuff (WSTS) is a solution tool that is designed to track and maintain the details of products.</a:t>
            </a:r>
          </a:p>
          <a:p>
            <a:pPr>
              <a:buClr>
                <a:schemeClr val="accent2"/>
              </a:buClr>
            </a:pPr>
            <a:r>
              <a:rPr lang="en-US" dirty="0" smtClean="0"/>
              <a:t>It manages all the data generated by a system, including the type of product, product information, etc.</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3</a:t>
            </a:fld>
            <a:endParaRPr lang="en-US" dirty="0"/>
          </a:p>
        </p:txBody>
      </p:sp>
      <p:pic>
        <p:nvPicPr>
          <p:cNvPr id="11" name="Picture 10"/>
          <p:cNvPicPr>
            <a:picLocks noChangeAspect="1"/>
          </p:cNvPicPr>
          <p:nvPr/>
        </p:nvPicPr>
        <p:blipFill>
          <a:blip r:embed="rId2"/>
          <a:stretch>
            <a:fillRect/>
          </a:stretch>
        </p:blipFill>
        <p:spPr>
          <a:xfrm>
            <a:off x="6568175" y="1858030"/>
            <a:ext cx="4055304" cy="3741386"/>
          </a:xfrm>
          <a:prstGeom prst="rect">
            <a:avLst/>
          </a:prstGeom>
        </p:spPr>
      </p:pic>
    </p:spTree>
    <p:extLst>
      <p:ext uri="{BB962C8B-B14F-4D97-AF65-F5344CB8AC3E}">
        <p14:creationId xmlns:p14="http://schemas.microsoft.com/office/powerpoint/2010/main" val="3891516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Building image">
            <a:extLst>
              <a:ext uri="{FF2B5EF4-FFF2-40B4-BE49-F238E27FC236}">
                <a16:creationId xmlns:a16="http://schemas.microsoft.com/office/drawing/2014/main" id="{257F6BCE-75BB-4ECD-BEA5-21C36A9CC0E9}"/>
              </a:ext>
              <a:ext uri="{C183D7F6-B498-43B3-948B-1728B52AA6E4}">
                <adec:decorative xmlns:adec="http://schemas.microsoft.com/office/drawing/2017/decorative" xmlns="" val="0"/>
              </a:ext>
            </a:extLst>
          </p:cNvPr>
          <p:cNvPicPr>
            <a:picLocks noGrp="1" noChangeAspect="1"/>
          </p:cNvPicPr>
          <p:nvPr>
            <p:ph type="pic" sz="quarter" idx="13"/>
          </p:nvPr>
        </p:nvPicPr>
        <p:blipFill>
          <a:blip r:embed="rId2"/>
          <a:srcRect l="20743" r="20743"/>
          <a:stretch>
            <a:fillRect/>
          </a:stretch>
        </p:blipFill>
        <p:spPr/>
      </p:pic>
      <p:sp>
        <p:nvSpPr>
          <p:cNvPr id="18" name="Hexagon 17">
            <a:extLst>
              <a:ext uri="{FF2B5EF4-FFF2-40B4-BE49-F238E27FC236}">
                <a16:creationId xmlns:a16="http://schemas.microsoft.com/office/drawing/2014/main" id="{0E6B042D-E9CB-40E0-AAE9-6AD11F53E044}"/>
              </a:ext>
              <a:ext uri="{C183D7F6-B498-43B3-948B-1728B52AA6E4}">
                <adec:decorative xmlns:adec="http://schemas.microsoft.com/office/drawing/2017/decorative" xmlns="" val="1"/>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3174307" y="2855630"/>
            <a:ext cx="1423788" cy="1169552"/>
            <a:chOff x="3174307" y="2902285"/>
            <a:chExt cx="1423788" cy="1169552"/>
          </a:xfrm>
        </p:grpSpPr>
        <p:sp>
          <p:nvSpPr>
            <p:cNvPr id="20" name="TextBox 19">
              <a:extLst>
                <a:ext uri="{FF2B5EF4-FFF2-40B4-BE49-F238E27FC236}">
                  <a16:creationId xmlns:a16="http://schemas.microsoft.com/office/drawing/2014/main" id="{94DF2E04-7632-4FED-B0BF-8FB243D982A3}"/>
                </a:ext>
              </a:extLst>
            </p:cNvPr>
            <p:cNvSpPr txBox="1"/>
            <p:nvPr/>
          </p:nvSpPr>
          <p:spPr>
            <a:xfrm>
              <a:off x="3174307" y="2902285"/>
              <a:ext cx="1423788" cy="1015663"/>
            </a:xfrm>
            <a:prstGeom prst="rect">
              <a:avLst/>
            </a:prstGeom>
            <a:noFill/>
          </p:spPr>
          <p:txBody>
            <a:bodyPr wrap="none" rtlCol="0">
              <a:spAutoFit/>
            </a:bodyPr>
            <a:lstStyle/>
            <a:p>
              <a:r>
                <a:rPr lang="en-US" sz="6000" b="1" dirty="0" smtClean="0">
                  <a:solidFill>
                    <a:schemeClr val="bg1"/>
                  </a:solidFill>
                  <a:latin typeface="Arial Black" panose="020B0A04020102020204" pitchFamily="34" charset="0"/>
                </a:rPr>
                <a:t>GB</a:t>
              </a:r>
              <a:endParaRPr lang="en-US" sz="6000" b="1" dirty="0">
                <a:solidFill>
                  <a:schemeClr val="bg1"/>
                </a:solidFill>
                <a:latin typeface="Arial Black" panose="020B0A04020102020204" pitchFamily="34" charset="0"/>
              </a:endParaRPr>
            </a:p>
          </p:txBody>
        </p:sp>
        <p:sp>
          <p:nvSpPr>
            <p:cNvPr id="21" name="TextBox 20">
              <a:extLst>
                <a:ext uri="{FF2B5EF4-FFF2-40B4-BE49-F238E27FC236}">
                  <a16:creationId xmlns:a16="http://schemas.microsoft.com/office/drawing/2014/main" id="{FC9A1C71-347B-44A9-88B4-692D9731582D}"/>
                </a:ext>
              </a:extLst>
            </p:cNvPr>
            <p:cNvSpPr txBox="1"/>
            <p:nvPr/>
          </p:nvSpPr>
          <p:spPr>
            <a:xfrm>
              <a:off x="3475596" y="3764060"/>
              <a:ext cx="849784" cy="307777"/>
            </a:xfrm>
            <a:prstGeom prst="rect">
              <a:avLst/>
            </a:prstGeom>
            <a:noFill/>
          </p:spPr>
          <p:txBody>
            <a:bodyPr wrap="none" rtlCol="0">
              <a:spAutoFit/>
            </a:bodyPr>
            <a:lstStyle/>
            <a:p>
              <a:r>
                <a:rPr lang="en-US" sz="1400" dirty="0" smtClean="0">
                  <a:solidFill>
                    <a:schemeClr val="bg1"/>
                  </a:solidFill>
                  <a:latin typeface="Calibri Light" panose="020F0302020204030204" pitchFamily="34" charset="0"/>
                  <a:cs typeface="Calibri Light" panose="020F0302020204030204" pitchFamily="34" charset="0"/>
                </a:rPr>
                <a:t>GROUP B</a:t>
              </a:r>
              <a:endParaRPr lang="en-US" sz="1400" dirty="0">
                <a:solidFill>
                  <a:schemeClr val="bg1"/>
                </a:solidFill>
                <a:latin typeface="Calibri Light" panose="020F0302020204030204" pitchFamily="34" charset="0"/>
                <a:cs typeface="Calibri Light" panose="020F0302020204030204" pitchFamily="34" charset="0"/>
              </a:endParaRP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a:xfrm>
            <a:off x="6370584" y="2408930"/>
            <a:ext cx="4853573" cy="1616252"/>
          </a:xfrm>
        </p:spPr>
        <p:txBody>
          <a:bodyPr/>
          <a:lstStyle/>
          <a:p>
            <a:r>
              <a:rPr lang="en-US" dirty="0" smtClean="0"/>
              <a:t>THANK YOU</a:t>
            </a:r>
            <a:endParaRPr lang="en-US" b="0" dirty="0"/>
          </a:p>
        </p:txBody>
      </p:sp>
    </p:spTree>
    <p:extLst>
      <p:ext uri="{BB962C8B-B14F-4D97-AF65-F5344CB8AC3E}">
        <p14:creationId xmlns:p14="http://schemas.microsoft.com/office/powerpoint/2010/main" val="27847768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820340"/>
            <a:ext cx="8333222" cy="1147969"/>
          </a:xfrm>
        </p:spPr>
        <p:txBody>
          <a:bodyPr/>
          <a:lstStyle/>
          <a:p>
            <a:r>
              <a:rPr lang="en-US" dirty="0" smtClean="0"/>
              <a:t>Objective</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p:txBody>
          <a:bodyPr/>
          <a:lstStyle/>
          <a:p>
            <a:pPr>
              <a:buClr>
                <a:schemeClr val="accent2"/>
              </a:buClr>
            </a:pPr>
            <a:r>
              <a:rPr lang="en-US" dirty="0" smtClean="0"/>
              <a:t>The main of a website selling technology stuff is to manage the details of Profiles, Products, Orders, …</a:t>
            </a:r>
          </a:p>
          <a:p>
            <a:pPr>
              <a:buClr>
                <a:schemeClr val="accent2"/>
              </a:buClr>
            </a:pPr>
            <a:r>
              <a:rPr lang="en-US" dirty="0" smtClean="0"/>
              <a:t>It manages all the information about Profiles, Products and Orders.</a:t>
            </a:r>
          </a:p>
          <a:p>
            <a:pPr>
              <a:buClr>
                <a:schemeClr val="accent2"/>
              </a:buClr>
            </a:pPr>
            <a:r>
              <a:rPr lang="en-US" dirty="0" smtClean="0"/>
              <a:t>The project is built for customer purchase and administrator access to </a:t>
            </a:r>
            <a:r>
              <a:rPr lang="en-US" dirty="0"/>
              <a:t>p</a:t>
            </a:r>
            <a:r>
              <a:rPr lang="en-US" dirty="0" smtClean="0"/>
              <a:t>roduct </a:t>
            </a:r>
            <a:r>
              <a:rPr lang="en-US" dirty="0"/>
              <a:t>m</a:t>
            </a:r>
            <a:r>
              <a:rPr lang="en-US" dirty="0" smtClean="0"/>
              <a:t>anagement.</a:t>
            </a:r>
          </a:p>
          <a:p>
            <a:pPr>
              <a:buClr>
                <a:schemeClr val="accent2"/>
              </a:buClr>
            </a:pPr>
            <a:endParaRPr lang="en-US" dirty="0" smtClean="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4</a:t>
            </a:fld>
            <a:endParaRPr lang="en-US" dirty="0"/>
          </a:p>
        </p:txBody>
      </p:sp>
      <p:pic>
        <p:nvPicPr>
          <p:cNvPr id="3" name="Content Placeholder 2"/>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6698752" y="2481209"/>
            <a:ext cx="4284322" cy="3637016"/>
          </a:xfrm>
        </p:spPr>
      </p:pic>
    </p:spTree>
    <p:extLst>
      <p:ext uri="{BB962C8B-B14F-4D97-AF65-F5344CB8AC3E}">
        <p14:creationId xmlns:p14="http://schemas.microsoft.com/office/powerpoint/2010/main" val="2482625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974452"/>
            <a:ext cx="8333222" cy="1147969"/>
          </a:xfrm>
        </p:spPr>
        <p:txBody>
          <a:bodyPr/>
          <a:lstStyle/>
          <a:p>
            <a:r>
              <a:rPr lang="en-US" dirty="0" smtClean="0"/>
              <a:t>Purpose</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p:txBody>
          <a:bodyPr/>
          <a:lstStyle/>
          <a:p>
            <a:pPr>
              <a:buClr>
                <a:schemeClr val="accent2"/>
              </a:buClr>
            </a:pPr>
            <a:r>
              <a:rPr lang="en-US" dirty="0" smtClean="0"/>
              <a:t>To develop an online system to help admin.</a:t>
            </a:r>
          </a:p>
          <a:p>
            <a:pPr>
              <a:buClr>
                <a:schemeClr val="accent2"/>
              </a:buClr>
            </a:pPr>
            <a:r>
              <a:rPr lang="en-US" dirty="0" smtClean="0"/>
              <a:t>To manage the details of products.</a:t>
            </a:r>
          </a:p>
          <a:p>
            <a:pPr>
              <a:buClr>
                <a:schemeClr val="accent2"/>
              </a:buClr>
            </a:pPr>
            <a:r>
              <a:rPr lang="en-US" dirty="0" smtClean="0"/>
              <a:t>To bring the website to customers can use and buy products.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5</a:t>
            </a:fld>
            <a:endParaRPr lang="en-US" dirty="0"/>
          </a:p>
        </p:txBody>
      </p:sp>
      <p:pic>
        <p:nvPicPr>
          <p:cNvPr id="9" name="Picture 8"/>
          <p:cNvPicPr>
            <a:picLocks noChangeAspect="1"/>
          </p:cNvPicPr>
          <p:nvPr/>
        </p:nvPicPr>
        <p:blipFill>
          <a:blip r:embed="rId2"/>
          <a:stretch>
            <a:fillRect/>
          </a:stretch>
        </p:blipFill>
        <p:spPr>
          <a:xfrm>
            <a:off x="6096000" y="1553930"/>
            <a:ext cx="5472701" cy="4564295"/>
          </a:xfrm>
          <a:prstGeom prst="rect">
            <a:avLst/>
          </a:prstGeom>
        </p:spPr>
      </p:pic>
    </p:spTree>
    <p:extLst>
      <p:ext uri="{BB962C8B-B14F-4D97-AF65-F5344CB8AC3E}">
        <p14:creationId xmlns:p14="http://schemas.microsoft.com/office/powerpoint/2010/main" val="2796000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0"/>
            <a:ext cx="8333222" cy="1147969"/>
          </a:xfrm>
        </p:spPr>
        <p:txBody>
          <a:bodyPr>
            <a:normAutofit/>
          </a:bodyPr>
          <a:lstStyle/>
          <a:p>
            <a:r>
              <a:rPr lang="en-US" dirty="0" smtClean="0"/>
              <a:t>Project Scope</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623888" y="1536575"/>
            <a:ext cx="5475290" cy="5487987"/>
          </a:xfrm>
        </p:spPr>
        <p:txBody>
          <a:bodyPr>
            <a:normAutofit/>
          </a:bodyPr>
          <a:lstStyle/>
          <a:p>
            <a:pPr>
              <a:buClr>
                <a:schemeClr val="accent2"/>
              </a:buClr>
              <a:buFont typeface="Wingdings" panose="05000000000000000000" pitchFamily="2" charset="2"/>
              <a:buChar char="ü"/>
            </a:pPr>
            <a:r>
              <a:rPr lang="en-US" dirty="0" smtClean="0"/>
              <a:t>Our project aims for the safe and easy handling of product data, we have made a process to store data and distribution.</a:t>
            </a:r>
          </a:p>
          <a:p>
            <a:pPr marL="0" indent="0">
              <a:buClr>
                <a:schemeClr val="accent2"/>
              </a:buClr>
              <a:buNone/>
            </a:pPr>
            <a:endParaRPr lang="en-US" dirty="0" smtClean="0"/>
          </a:p>
          <a:p>
            <a:pPr>
              <a:buClr>
                <a:schemeClr val="accent2"/>
              </a:buClr>
            </a:pPr>
            <a:r>
              <a:rPr lang="en-US" dirty="0" smtClean="0"/>
              <a:t>It is easy and safe to store data.</a:t>
            </a:r>
          </a:p>
          <a:p>
            <a:pPr>
              <a:buClr>
                <a:schemeClr val="accent2"/>
              </a:buClr>
            </a:pPr>
            <a:r>
              <a:rPr lang="en-US" dirty="0" smtClean="0"/>
              <a:t>It is easy to operate.</a:t>
            </a:r>
          </a:p>
          <a:p>
            <a:pPr>
              <a:buClr>
                <a:schemeClr val="accent2"/>
              </a:buClr>
            </a:pPr>
            <a:r>
              <a:rPr lang="en-US" dirty="0" smtClean="0"/>
              <a:t>Have a good user interface.</a:t>
            </a:r>
          </a:p>
          <a:p>
            <a:pPr>
              <a:buClr>
                <a:schemeClr val="accent2"/>
              </a:buClr>
            </a:pPr>
            <a:r>
              <a:rPr lang="en-US" dirty="0" smtClean="0"/>
              <a:t>It helps the admin handle the products data.</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6</a:t>
            </a:fld>
            <a:endParaRPr lang="en-US" dirty="0"/>
          </a:p>
        </p:txBody>
      </p:sp>
      <p:sp>
        <p:nvSpPr>
          <p:cNvPr id="8" name="Content Placeholder 7"/>
          <p:cNvSpPr>
            <a:spLocks noGrp="1"/>
          </p:cNvSpPr>
          <p:nvPr>
            <p:ph sz="quarter" idx="15"/>
          </p:nvPr>
        </p:nvSpPr>
        <p:spPr>
          <a:xfrm>
            <a:off x="6135343" y="3124201"/>
            <a:ext cx="5475600" cy="3232149"/>
          </a:xfrm>
        </p:spPr>
        <p:txBody>
          <a:bodyPr/>
          <a:lstStyle/>
          <a:p>
            <a:pPr>
              <a:buClr>
                <a:schemeClr val="accent2"/>
              </a:buClr>
            </a:pPr>
            <a:r>
              <a:rPr lang="en-US" dirty="0"/>
              <a:t>We have tried to develop safe and secure software </a:t>
            </a:r>
            <a:r>
              <a:rPr lang="en-US" dirty="0" smtClean="0"/>
              <a:t>with the above-mentioned </a:t>
            </a:r>
            <a:r>
              <a:rPr lang="en-US" dirty="0"/>
              <a:t>specifications.</a:t>
            </a:r>
          </a:p>
          <a:p>
            <a:pPr>
              <a:buClr>
                <a:schemeClr val="accent2"/>
              </a:buClr>
            </a:pPr>
            <a:r>
              <a:rPr lang="en-US" dirty="0"/>
              <a:t>Scope of change: comment products</a:t>
            </a:r>
            <a:r>
              <a:rPr lang="en-US" dirty="0" smtClean="0"/>
              <a:t>.</a:t>
            </a:r>
            <a:endParaRPr lang="en-US" dirty="0"/>
          </a:p>
        </p:txBody>
      </p:sp>
    </p:spTree>
    <p:extLst>
      <p:ext uri="{BB962C8B-B14F-4D97-AF65-F5344CB8AC3E}">
        <p14:creationId xmlns:p14="http://schemas.microsoft.com/office/powerpoint/2010/main" val="3023515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152520"/>
            <a:ext cx="8333222" cy="1147969"/>
          </a:xfrm>
        </p:spPr>
        <p:txBody>
          <a:bodyPr/>
          <a:lstStyle/>
          <a:p>
            <a:r>
              <a:rPr lang="en-US" dirty="0" smtClean="0"/>
              <a:t>Used Tools and Technology</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620710" y="1649001"/>
            <a:ext cx="5475290" cy="1684963"/>
          </a:xfrm>
        </p:spPr>
        <p:txBody>
          <a:bodyPr/>
          <a:lstStyle/>
          <a:p>
            <a:pPr>
              <a:buClr>
                <a:schemeClr val="accent2"/>
              </a:buClr>
              <a:buFont typeface="Wingdings" panose="05000000000000000000" pitchFamily="2" charset="2"/>
              <a:buChar char="§"/>
            </a:pPr>
            <a:r>
              <a:rPr lang="en-US" dirty="0" smtClean="0"/>
              <a:t>Frontend: Angular</a:t>
            </a:r>
          </a:p>
          <a:p>
            <a:pPr>
              <a:buClr>
                <a:schemeClr val="accent2"/>
              </a:buClr>
              <a:buFont typeface="Wingdings" panose="05000000000000000000" pitchFamily="2" charset="2"/>
              <a:buChar char="§"/>
            </a:pPr>
            <a:r>
              <a:rPr lang="en-US" dirty="0" smtClean="0"/>
              <a:t>Back end: Spring Tool </a:t>
            </a:r>
            <a:r>
              <a:rPr lang="en-US" dirty="0"/>
              <a:t>S</a:t>
            </a:r>
            <a:r>
              <a:rPr lang="en-US" dirty="0" smtClean="0"/>
              <a:t>uite</a:t>
            </a:r>
          </a:p>
          <a:p>
            <a:pPr>
              <a:buClr>
                <a:schemeClr val="accent2"/>
              </a:buClr>
              <a:buFont typeface="Wingdings" panose="05000000000000000000" pitchFamily="2" charset="2"/>
              <a:buChar char="§"/>
            </a:pPr>
            <a:r>
              <a:rPr lang="en-US" dirty="0" smtClean="0"/>
              <a:t>Oracle Database</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7</a:t>
            </a:fld>
            <a:endParaRPr lang="en-US" dirty="0"/>
          </a:p>
        </p:txBody>
      </p:sp>
      <p:sp>
        <p:nvSpPr>
          <p:cNvPr id="7" name="Content Placeholder 15">
            <a:extLst>
              <a:ext uri="{FF2B5EF4-FFF2-40B4-BE49-F238E27FC236}">
                <a16:creationId xmlns:a16="http://schemas.microsoft.com/office/drawing/2014/main" id="{1DCFA8A2-3FB8-48CA-933D-0800A9D2A2A2}"/>
              </a:ext>
            </a:extLst>
          </p:cNvPr>
          <p:cNvSpPr txBox="1">
            <a:spLocks/>
          </p:cNvSpPr>
          <p:nvPr/>
        </p:nvSpPr>
        <p:spPr>
          <a:xfrm>
            <a:off x="623888" y="4279187"/>
            <a:ext cx="5475290" cy="1785991"/>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buFont typeface="Wingdings" panose="05000000000000000000" pitchFamily="2" charset="2"/>
              <a:buChar char="Ø"/>
            </a:pPr>
            <a:r>
              <a:rPr lang="en-US" dirty="0" smtClean="0"/>
              <a:t>Online tools:</a:t>
            </a:r>
          </a:p>
          <a:p>
            <a:pPr>
              <a:buClr>
                <a:schemeClr val="accent2"/>
              </a:buClr>
              <a:buFont typeface="Wingdings" panose="05000000000000000000" pitchFamily="2" charset="2"/>
              <a:buChar char="Ø"/>
            </a:pPr>
            <a:r>
              <a:rPr lang="en-US" dirty="0" smtClean="0"/>
              <a:t>Word pad</a:t>
            </a:r>
          </a:p>
          <a:p>
            <a:pPr>
              <a:buClr>
                <a:schemeClr val="accent2"/>
              </a:buClr>
              <a:buFont typeface="Wingdings" panose="05000000000000000000" pitchFamily="2" charset="2"/>
              <a:buChar char="Ø"/>
            </a:pPr>
            <a:r>
              <a:rPr lang="en-US" dirty="0" smtClean="0"/>
              <a:t>Notepad</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33245"/>
            <a:ext cx="3754755" cy="18604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Content Placeholder 9" descr="Best Java &lt;strong&gt;Spring Boot&lt;/strong&gt; Development Company in USA | Mahipalsinh Rana | AWRD"/>
          <p:cNvPicPr>
            <a:picLocks noGrp="1" noChangeAspect="1"/>
          </p:cNvPicPr>
          <p:nvPr>
            <p:ph sz="quarter" idx="15"/>
          </p:nvPr>
        </p:nvPicPr>
        <p:blipFill>
          <a:blip r:embed="rId3" cstate="print">
            <a:extLst>
              <a:ext uri="{28A0092B-C50C-407E-A947-70E740481C1C}">
                <a14:useLocalDpi xmlns:a14="http://schemas.microsoft.com/office/drawing/2010/main" val="0"/>
              </a:ext>
            </a:extLst>
          </a:blip>
          <a:stretch>
            <a:fillRect/>
          </a:stretch>
        </p:blipFill>
        <p:spPr>
          <a:xfrm>
            <a:off x="6096000" y="4025605"/>
            <a:ext cx="3754755" cy="1994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14374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85519"/>
            <a:ext cx="8333222" cy="1147969"/>
          </a:xfrm>
        </p:spPr>
        <p:txBody>
          <a:bodyPr>
            <a:normAutofit/>
          </a:bodyPr>
          <a:lstStyle/>
          <a:p>
            <a:r>
              <a:rPr lang="en-US" dirty="0" smtClean="0"/>
              <a:t>Module</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591291" y="2047911"/>
            <a:ext cx="5475290" cy="4810089"/>
          </a:xfrm>
        </p:spPr>
        <p:txBody>
          <a:bodyPr>
            <a:normAutofit/>
          </a:bodyPr>
          <a:lstStyle/>
          <a:p>
            <a:pPr>
              <a:buClr>
                <a:schemeClr val="accent2"/>
              </a:buClr>
              <a:buFont typeface="Wingdings" panose="05000000000000000000" pitchFamily="2" charset="2"/>
              <a:buChar char="§"/>
            </a:pPr>
            <a:r>
              <a:rPr lang="en-US" dirty="0" smtClean="0"/>
              <a:t>We have an </a:t>
            </a:r>
            <a:r>
              <a:rPr lang="en-US" b="1" dirty="0" smtClean="0"/>
              <a:t>admin</a:t>
            </a:r>
            <a:r>
              <a:rPr lang="en-US" dirty="0" smtClean="0"/>
              <a:t> module along with that we have some other modules:</a:t>
            </a:r>
          </a:p>
          <a:p>
            <a:pPr marL="0" indent="0">
              <a:buClr>
                <a:schemeClr val="accent2"/>
              </a:buClr>
              <a:buNone/>
            </a:pPr>
            <a:endParaRPr lang="en-US" dirty="0" smtClean="0"/>
          </a:p>
          <a:p>
            <a:pPr>
              <a:buClr>
                <a:schemeClr val="accent2"/>
              </a:buClr>
            </a:pPr>
            <a:endParaRPr lang="en-US" dirty="0" smtClean="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8</a:t>
            </a:fld>
            <a:endParaRPr lang="en-US" dirty="0"/>
          </a:p>
        </p:txBody>
      </p:sp>
      <p:sp>
        <p:nvSpPr>
          <p:cNvPr id="8" name="Content Placeholder 7"/>
          <p:cNvSpPr>
            <a:spLocks noGrp="1"/>
          </p:cNvSpPr>
          <p:nvPr>
            <p:ph sz="quarter" idx="15"/>
          </p:nvPr>
        </p:nvSpPr>
        <p:spPr>
          <a:xfrm>
            <a:off x="6186713" y="2577851"/>
            <a:ext cx="5475600" cy="3232149"/>
          </a:xfrm>
        </p:spPr>
        <p:txBody>
          <a:bodyPr>
            <a:normAutofit fontScale="92500" lnSpcReduction="20000"/>
          </a:bodyPr>
          <a:lstStyle/>
          <a:p>
            <a:pPr>
              <a:buClr>
                <a:schemeClr val="accent2"/>
              </a:buClr>
            </a:pPr>
            <a:r>
              <a:rPr lang="en-US" dirty="0"/>
              <a:t>Cart</a:t>
            </a:r>
          </a:p>
          <a:p>
            <a:pPr>
              <a:buClr>
                <a:schemeClr val="accent2"/>
              </a:buClr>
            </a:pPr>
            <a:r>
              <a:rPr lang="en-US" dirty="0"/>
              <a:t>Dashboard</a:t>
            </a:r>
          </a:p>
          <a:p>
            <a:pPr>
              <a:buClr>
                <a:schemeClr val="accent2"/>
              </a:buClr>
            </a:pPr>
            <a:r>
              <a:rPr lang="en-US" dirty="0" smtClean="0"/>
              <a:t>Order Details</a:t>
            </a:r>
            <a:endParaRPr lang="en-US" dirty="0"/>
          </a:p>
          <a:p>
            <a:pPr>
              <a:buClr>
                <a:schemeClr val="accent2"/>
              </a:buClr>
            </a:pPr>
            <a:r>
              <a:rPr lang="en-US" dirty="0" smtClean="0"/>
              <a:t>Order</a:t>
            </a:r>
            <a:endParaRPr lang="en-US" dirty="0"/>
          </a:p>
          <a:p>
            <a:pPr>
              <a:buClr>
                <a:schemeClr val="accent2"/>
              </a:buClr>
            </a:pPr>
            <a:r>
              <a:rPr lang="en-US" dirty="0"/>
              <a:t>Product</a:t>
            </a:r>
          </a:p>
          <a:p>
            <a:pPr>
              <a:buClr>
                <a:schemeClr val="accent2"/>
              </a:buClr>
            </a:pPr>
            <a:r>
              <a:rPr lang="en-US" dirty="0"/>
              <a:t>Product Single</a:t>
            </a:r>
          </a:p>
          <a:p>
            <a:pPr>
              <a:buClr>
                <a:schemeClr val="accent2"/>
              </a:buClr>
            </a:pPr>
            <a:r>
              <a:rPr lang="en-US" dirty="0"/>
              <a:t>Profile Details</a:t>
            </a:r>
          </a:p>
          <a:p>
            <a:pPr>
              <a:buClr>
                <a:schemeClr val="accent2"/>
              </a:buClr>
            </a:pPr>
            <a:r>
              <a:rPr lang="en-US" dirty="0"/>
              <a:t>Login</a:t>
            </a:r>
          </a:p>
          <a:p>
            <a:pPr>
              <a:buClr>
                <a:schemeClr val="accent2"/>
              </a:buClr>
            </a:pPr>
            <a:r>
              <a:rPr lang="en-US" dirty="0" smtClean="0"/>
              <a:t>Sign Up</a:t>
            </a:r>
            <a:endParaRPr lang="en-US" dirty="0"/>
          </a:p>
          <a:p>
            <a:endParaRPr lang="en-US" dirty="0"/>
          </a:p>
        </p:txBody>
      </p:sp>
    </p:spTree>
    <p:extLst>
      <p:ext uri="{BB962C8B-B14F-4D97-AF65-F5344CB8AC3E}">
        <p14:creationId xmlns:p14="http://schemas.microsoft.com/office/powerpoint/2010/main" val="3960153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91291" y="152520"/>
            <a:ext cx="8333222" cy="1147969"/>
          </a:xfrm>
        </p:spPr>
        <p:txBody>
          <a:bodyPr/>
          <a:lstStyle/>
          <a:p>
            <a:r>
              <a:rPr lang="en-US" dirty="0" smtClean="0"/>
              <a:t>Frontend Tool</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620710" y="1885309"/>
            <a:ext cx="5475290" cy="4561726"/>
          </a:xfrm>
        </p:spPr>
        <p:txBody>
          <a:bodyPr>
            <a:normAutofit/>
          </a:bodyPr>
          <a:lstStyle/>
          <a:p>
            <a:pPr>
              <a:buClr>
                <a:schemeClr val="accent2"/>
              </a:buClr>
              <a:buFont typeface="Courier New" panose="02070309020205020404" pitchFamily="49" charset="0"/>
              <a:buChar char="o"/>
            </a:pPr>
            <a:r>
              <a:rPr lang="en-US" b="1" dirty="0" smtClean="0"/>
              <a:t>We used:</a:t>
            </a:r>
          </a:p>
          <a:p>
            <a:pPr>
              <a:buClr>
                <a:schemeClr val="accent2"/>
              </a:buClr>
              <a:buFont typeface="Wingdings" panose="05000000000000000000" pitchFamily="2" charset="2"/>
              <a:buChar char="Ø"/>
            </a:pPr>
            <a:r>
              <a:rPr lang="en-US" dirty="0" smtClean="0"/>
              <a:t>Angular</a:t>
            </a:r>
          </a:p>
          <a:p>
            <a:pPr>
              <a:buClr>
                <a:schemeClr val="accent2"/>
              </a:buClr>
              <a:buFont typeface="Wingdings" panose="05000000000000000000" pitchFamily="2" charset="2"/>
              <a:buChar char="Ø"/>
            </a:pPr>
            <a:r>
              <a:rPr lang="en-US" dirty="0" smtClean="0"/>
              <a:t>CSS</a:t>
            </a:r>
          </a:p>
          <a:p>
            <a:pPr>
              <a:buClr>
                <a:schemeClr val="accent2"/>
              </a:buClr>
              <a:buFont typeface="Wingdings" panose="05000000000000000000" pitchFamily="2" charset="2"/>
              <a:buChar char="Ø"/>
            </a:pPr>
            <a:r>
              <a:rPr lang="en-US" dirty="0" smtClean="0"/>
              <a:t>HTML</a:t>
            </a:r>
          </a:p>
          <a:p>
            <a:pPr>
              <a:buClr>
                <a:schemeClr val="accent2"/>
              </a:buClr>
              <a:buFont typeface="Wingdings" panose="05000000000000000000" pitchFamily="2" charset="2"/>
              <a:buChar char="Ø"/>
            </a:pPr>
            <a:r>
              <a:rPr lang="en-US" dirty="0" smtClean="0"/>
              <a:t>Java Script</a:t>
            </a:r>
          </a:p>
          <a:p>
            <a:pPr>
              <a:buClr>
                <a:schemeClr val="accent2"/>
              </a:buClr>
              <a:buFont typeface="Wingdings" panose="05000000000000000000" pitchFamily="2" charset="2"/>
              <a:buChar char="Ø"/>
            </a:pPr>
            <a:r>
              <a:rPr lang="en-US" dirty="0" smtClean="0"/>
              <a:t>Typescript</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9</a:t>
            </a:fld>
            <a:endParaRPr lang="en-US" dirty="0"/>
          </a:p>
        </p:txBody>
      </p:sp>
      <p:pic>
        <p:nvPicPr>
          <p:cNvPr id="12" name="Content Placeholder 11"/>
          <p:cNvPicPr>
            <a:picLocks noGrp="1" noChangeAspect="1"/>
          </p:cNvPicPr>
          <p:nvPr>
            <p:ph sz="quarter" idx="15"/>
          </p:nvPr>
        </p:nvPicPr>
        <p:blipFill>
          <a:blip r:embed="rId2"/>
          <a:stretch>
            <a:fillRect/>
          </a:stretch>
        </p:blipFill>
        <p:spPr>
          <a:xfrm>
            <a:off x="6096000" y="431514"/>
            <a:ext cx="3870036" cy="2587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3"/>
          <a:stretch>
            <a:fillRect/>
          </a:stretch>
        </p:blipFill>
        <p:spPr>
          <a:xfrm>
            <a:off x="6096000" y="3330536"/>
            <a:ext cx="3870036" cy="2804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9702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B759597-1FA4-4F46-9BA8-01240C56026E}">
  <ds:schemaRefs>
    <ds:schemaRef ds:uri="http://schemas.microsoft.com/sharepoint/v3/contenttype/forms"/>
  </ds:schemaRefs>
</ds:datastoreItem>
</file>

<file path=customXml/itemProps2.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0343A-75DB-4E03-95EA-4A75BA0D7FF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Hexagon presentation dark</Template>
  <TotalTime>0</TotalTime>
  <Words>457</Words>
  <Application>Microsoft Office PowerPoint</Application>
  <PresentationFormat>Widescreen</PresentationFormat>
  <Paragraphs>106</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Arial Black</vt:lpstr>
      <vt:lpstr>Calibri</vt:lpstr>
      <vt:lpstr>Calibri Light</vt:lpstr>
      <vt:lpstr>CiscoSans ExtraLight</vt:lpstr>
      <vt:lpstr>Courier New</vt:lpstr>
      <vt:lpstr>Gill Sans SemiBold</vt:lpstr>
      <vt:lpstr>Times New Roman</vt:lpstr>
      <vt:lpstr>Wingdings</vt:lpstr>
      <vt:lpstr>Office Theme</vt:lpstr>
      <vt:lpstr>WEBSITE SELLING TECHNOLOGY STUFF</vt:lpstr>
      <vt:lpstr>Team Members</vt:lpstr>
      <vt:lpstr>Introduction</vt:lpstr>
      <vt:lpstr>Objective</vt:lpstr>
      <vt:lpstr>Purpose</vt:lpstr>
      <vt:lpstr>Project Scope</vt:lpstr>
      <vt:lpstr>Used Tools and Technology</vt:lpstr>
      <vt:lpstr>Module</vt:lpstr>
      <vt:lpstr>Frontend Tool</vt:lpstr>
      <vt:lpstr>Backend [language used]</vt:lpstr>
      <vt:lpstr>DATABSE</vt:lpstr>
      <vt:lpstr>DATA FLOW DIAGRAM</vt:lpstr>
      <vt:lpstr>USE CASE DIAGRAM</vt:lpstr>
      <vt:lpstr>LOGIN PAGE</vt:lpstr>
      <vt:lpstr>SIGN UP PAGE</vt:lpstr>
      <vt:lpstr>WHEN NOT LOGGED IN PAGE</vt:lpstr>
      <vt:lpstr>LOGIN WITH ADMIN ACCOUNT PAGE</vt:lpstr>
      <vt:lpstr>LOGIN USER RIGHTS PAGE</vt:lpstr>
      <vt:lpstr>LIST PRODUCT PAGE</vt:lpstr>
      <vt:lpstr>TYPE OF PRODUCT PAGE</vt:lpstr>
      <vt:lpstr>CART PAGE</vt:lpstr>
      <vt:lpstr>ORDER PAGE</vt:lpstr>
      <vt:lpstr>ORDER HISTORY PAGE</vt:lpstr>
      <vt:lpstr>ORDER DETAIL PAGE</vt:lpstr>
      <vt:lpstr>PROFILE PAGE</vt:lpstr>
      <vt:lpstr>MANAGE PRODUCT PAGE</vt:lpstr>
      <vt:lpstr>DASHBOARD PAGE</vt:lpstr>
      <vt:lpstr>PRODUCT SINGLE PAGE</vt:lpstr>
      <vt:lpstr>Conclusion and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2022-11-03T05:11:29Z</dcterms:created>
  <dcterms:modified xsi:type="dcterms:W3CDTF">2022-11-04T02:24:48Z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